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6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92" d="100"/>
          <a:sy n="92" d="100"/>
        </p:scale>
        <p:origin x="245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CBA0D-3890-8B0E-FD47-553B64244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25BED9-4A77-823C-2138-A62DB0F76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F06ACC-A4F5-F046-9574-AEFC77C80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767C60-2628-C980-9817-DDFB0A6D1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A2D957-E495-BE44-A521-222368D5F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99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5B19A-2FC1-7382-1821-40747A5A9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6C788E4-7EAD-BFC2-DDC3-26245ED3F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FE654-19A1-523D-4625-9CAAF19C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CF08C4-D148-6D4C-3491-75B7AF507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0EC596-3C64-C99C-47CF-E0152C2D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10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F2B91B2-0014-3DF9-78C4-BB60250FC3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FE310F0-1A78-B94E-1BC2-C15A27B7E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612FC4-7F3F-EF10-9E3B-230F3D55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91F73D-87B9-2963-BCDA-6E56ABD4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0A79DBA-41B8-655E-062F-37C7F4D42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64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9752C0A-586B-4803-8B5D-CEAA8A242F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3429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9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37A2A-2A46-4CF6-4548-8BFF0657F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497B43-4A2D-5E0E-E919-E940A0A05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D32731-00D3-D2A5-CB74-79E74296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D7B377-78E4-24B5-BEC8-FBC60653E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1FF2C0-A3BF-C90E-3939-02A0C4787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21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CAC853-2FB9-1E43-1D43-FB3837754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6F5A73-943D-5EF4-BFE0-B86273E90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5FE3FB-72B3-26E8-7AFE-5E6BC9BC6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B9B5F2-E7DE-CD37-3161-ED087A9E1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0E97E9-5CC8-735E-E632-661E6819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705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D4D8C0-0BE3-E4C1-ECE8-DD56472F4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48F67D-C71C-FA47-C3D3-62BC642E0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225E19-3FDE-E7AD-11E8-B54B381E9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0478FA-D60D-D26B-594E-F31463DB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DE971C-8A03-F82D-9313-A36325D46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690B0C-34DA-9F81-15DE-CE217F1F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62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25EAC-3A22-737C-1966-EA9C00F38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43DEF62-C7B6-D62B-2996-A2FBFC822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E6023C6-818F-2EB7-6A68-641231D200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42748F-ECAC-D3B1-A82A-636DF82D4F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8CDD88B-E4A9-C8B9-EC22-B7878B972F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3C92B01-B808-A53D-762C-DE9D8B7B9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4AD9005-96A2-1859-BAB6-12008E083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53E4945-A932-0A58-C150-2DD95086C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48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7BF2AB-FEE3-366D-BCB2-E9E8A3A0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1A966EE-429E-A345-621A-374A77CCA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D55127-9459-67E5-F571-8E095A5A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51B216F-9B50-4D42-4A2A-EF3274B14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842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A8B1C81-917B-3E3E-BBF7-C2AA31EE5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586CEE2-34A3-6994-10CC-BDB229E1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E8BA9A-7567-AD79-9695-98CABDF8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58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AF9E3A-8DD8-7AED-40CC-79D7F5402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FC45B2-B531-F277-184A-75A576DB7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82E3AD0-A6E6-DB50-7D59-4911FF7081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CF8DC78-3C3C-861F-6D80-D864F52D7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2C7C60-1532-6D49-E0FB-A3053935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C35A49-EEA9-0534-0F9C-016B98FE5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822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22A7EE-4287-665D-C888-4A83D0F74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7B40B33-65DC-30E4-5D8F-67EEB6D741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5E2ED1-200D-EBB0-7A21-830D9A997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360629-D018-87C2-2D95-6044AD7D6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940667-1501-9EEE-668A-E12F3C57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4D9FAE-FE14-1442-58B1-2799FDFBD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273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A195C6D-D112-0980-4437-592890DD4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BE9A185-F967-49E5-218F-D333CFF14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348872-A83A-4351-2D33-2D93280907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EEAD82-2BBB-44FA-8C8B-C9E59C681B42}" type="datetimeFigureOut">
              <a:rPr lang="de-DE" smtClean="0"/>
              <a:t>03.02.2025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A7AFC8-10A2-D8F9-3C68-1D0E33024B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605FA0-0BA8-3EA4-0A87-EF04041B74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48E31D-696E-426D-84C2-2C4E537258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14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P:\sktfte\LOGOS\_sonnenklar.TV\On Air  Web\SK_TV_Clm_RGB.png">
            <a:extLst>
              <a:ext uri="{FF2B5EF4-FFF2-40B4-BE49-F238E27FC236}">
                <a16:creationId xmlns:a16="http://schemas.microsoft.com/office/drawing/2014/main" id="{2E062FA0-3531-435D-66AA-BDAC235C5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667" y="6096364"/>
            <a:ext cx="2022997" cy="645004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2">
                <a:lumMod val="25000"/>
                <a:alpha val="36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D0AFE1CA-0780-58ED-B10C-12F8C8EB55AF}"/>
              </a:ext>
            </a:extLst>
          </p:cNvPr>
          <p:cNvGraphicFramePr>
            <a:graphicFrameLocks noGrp="1"/>
          </p:cNvGraphicFramePr>
          <p:nvPr/>
        </p:nvGraphicFramePr>
        <p:xfrm>
          <a:off x="1076039" y="1335118"/>
          <a:ext cx="10039919" cy="476124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652768">
                  <a:extLst>
                    <a:ext uri="{9D8B030D-6E8A-4147-A177-3AD203B41FA5}">
                      <a16:colId xmlns:a16="http://schemas.microsoft.com/office/drawing/2014/main" val="2522849827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36581558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825828508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268989638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1338563689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2738916188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560171420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369002811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2455201414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1112279362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3227671912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2216575101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833741409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2994788612"/>
                    </a:ext>
                  </a:extLst>
                </a:gridCol>
                <a:gridCol w="419012">
                  <a:extLst>
                    <a:ext uri="{9D8B030D-6E8A-4147-A177-3AD203B41FA5}">
                      <a16:colId xmlns:a16="http://schemas.microsoft.com/office/drawing/2014/main" val="4203981678"/>
                    </a:ext>
                  </a:extLst>
                </a:gridCol>
                <a:gridCol w="473951">
                  <a:extLst>
                    <a:ext uri="{9D8B030D-6E8A-4147-A177-3AD203B41FA5}">
                      <a16:colId xmlns:a16="http://schemas.microsoft.com/office/drawing/2014/main" val="333494529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038254730"/>
                    </a:ext>
                  </a:extLst>
                </a:gridCol>
                <a:gridCol w="1038920">
                  <a:extLst>
                    <a:ext uri="{9D8B030D-6E8A-4147-A177-3AD203B41FA5}">
                      <a16:colId xmlns:a16="http://schemas.microsoft.com/office/drawing/2014/main" val="3024167"/>
                    </a:ext>
                  </a:extLst>
                </a:gridCol>
              </a:tblGrid>
              <a:tr h="228568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Kampagnenheader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Pop-up groß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Pop-up klein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u="none" strike="noStrike" kern="12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Karoussell</a:t>
                      </a: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Teaser 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Single Teaser klein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Single Teaser groß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Landing Page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 Push Benachrichtigung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Teaser Newsletter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Banner Newsletter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400" u="none" strike="noStrike" kern="12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Standalone</a:t>
                      </a: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Newsletter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Instagram Story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Instagram Post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Facebook Post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Search </a:t>
                      </a:r>
                      <a:r>
                        <a:rPr lang="de-DE" sz="1400" u="none" strike="noStrike" kern="1200" dirty="0" err="1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</a:t>
                      </a: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ad²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Einzelpreise</a:t>
                      </a:r>
                    </a:p>
                  </a:txBody>
                  <a:tcPr marL="6350" marR="6350" marT="6350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Paketpreis ¹ </a:t>
                      </a:r>
                    </a:p>
                  </a:txBody>
                  <a:tcPr marL="6350" marR="6350" marT="6350" marB="0" vert="vert270" anchor="ctr"/>
                </a:tc>
                <a:extLst>
                  <a:ext uri="{0D108BD9-81ED-4DB2-BD59-A6C34878D82A}">
                    <a16:rowId xmlns:a16="http://schemas.microsoft.com/office/drawing/2014/main" val="60613474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15.200 €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14.000 €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0596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 Plus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19.500 €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17.600 €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084664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21.500 €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19.100 €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432774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Classic Plus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23.500 €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20.700 €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7785240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Premium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32.900 €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28.300 €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7236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Premium Plus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40.100 €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33.700 €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9913833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54.400 €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44.600 €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532242"/>
                  </a:ext>
                </a:extLst>
              </a:tr>
              <a:tr h="275062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Ultra Plus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sng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60.900 €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48.700 €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50208922"/>
                  </a:ext>
                </a:extLst>
              </a:tr>
              <a:tr h="275063">
                <a:tc>
                  <a:txBody>
                    <a:bodyPr/>
                    <a:lstStyle/>
                    <a:p>
                      <a:pPr algn="l" fontAlgn="b"/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On- &amp; off-page 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400" u="none" strike="noStrike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u="none" strike="noStrike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33.300 €</a:t>
                      </a:r>
                    </a:p>
                  </a:txBody>
                  <a:tcPr marL="6350" marR="6350" marT="6350" marB="0" anchor="b">
                    <a:solidFill>
                      <a:srgbClr val="FFB0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328270"/>
                  </a:ext>
                </a:extLst>
              </a:tr>
            </a:tbl>
          </a:graphicData>
        </a:graphic>
      </p:graphicFrame>
      <p:sp>
        <p:nvSpPr>
          <p:cNvPr id="6" name="TextBox 6">
            <a:extLst>
              <a:ext uri="{FF2B5EF4-FFF2-40B4-BE49-F238E27FC236}">
                <a16:creationId xmlns:a16="http://schemas.microsoft.com/office/drawing/2014/main" id="{C2872229-F293-CE7D-1D7E-AAD1A3840D01}"/>
              </a:ext>
            </a:extLst>
          </p:cNvPr>
          <p:cNvSpPr txBox="1"/>
          <p:nvPr/>
        </p:nvSpPr>
        <p:spPr>
          <a:xfrm>
            <a:off x="1322499" y="927069"/>
            <a:ext cx="4989525" cy="4615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999" b="1" dirty="0">
                <a:solidFill>
                  <a:schemeClr val="bg2">
                    <a:lumMod val="25000"/>
                  </a:schemeClr>
                </a:solidFill>
                <a:latin typeface="Raleway" panose="020B0003030101060003" pitchFamily="34" charset="0"/>
              </a:rPr>
              <a:t>ONLINE PAKETE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79CF8A7F-D68D-B164-BE77-AA3BBEBF8430}"/>
              </a:ext>
            </a:extLst>
          </p:cNvPr>
          <p:cNvSpPr/>
          <p:nvPr/>
        </p:nvSpPr>
        <p:spPr>
          <a:xfrm>
            <a:off x="-3320" y="0"/>
            <a:ext cx="313389" cy="6858000"/>
          </a:xfrm>
          <a:prstGeom prst="rect">
            <a:avLst/>
          </a:prstGeom>
          <a:gradFill flip="none" rotWithShape="1">
            <a:gsLst>
              <a:gs pos="0">
                <a:srgbClr val="FF9933"/>
              </a:gs>
              <a:gs pos="100000">
                <a:srgbClr val="FF6633"/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BF86A5E-A39D-0841-E860-5F9EADEA4897}"/>
              </a:ext>
            </a:extLst>
          </p:cNvPr>
          <p:cNvSpPr txBox="1"/>
          <p:nvPr/>
        </p:nvSpPr>
        <p:spPr>
          <a:xfrm>
            <a:off x="-125558" y="-1133055"/>
            <a:ext cx="499560" cy="295394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dirty="0">
                <a:solidFill>
                  <a:schemeClr val="bg1"/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Online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AAA3FED-CCE0-D8B4-12C7-F7198C3887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0" y="3322311"/>
            <a:ext cx="176799" cy="213378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BB65C24E-302B-351F-4350-C6474F8F9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0" y="3322311"/>
            <a:ext cx="176799" cy="2133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B5C6DF2-EE60-C7A9-9582-209FE5E4A9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7600" y="3322311"/>
            <a:ext cx="176799" cy="213378"/>
          </a:xfrm>
          <a:prstGeom prst="rect">
            <a:avLst/>
          </a:prstGeom>
        </p:spPr>
      </p:pic>
      <p:sp>
        <p:nvSpPr>
          <p:cNvPr id="2" name="TextBox 7">
            <a:extLst>
              <a:ext uri="{FF2B5EF4-FFF2-40B4-BE49-F238E27FC236}">
                <a16:creationId xmlns:a16="http://schemas.microsoft.com/office/drawing/2014/main" id="{C5FB3E5C-518E-1271-B7FE-4E4DF213469B}"/>
              </a:ext>
            </a:extLst>
          </p:cNvPr>
          <p:cNvSpPr txBox="1"/>
          <p:nvPr/>
        </p:nvSpPr>
        <p:spPr>
          <a:xfrm>
            <a:off x="4367808" y="1049782"/>
            <a:ext cx="5246687" cy="2853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1" dirty="0">
                <a:solidFill>
                  <a:schemeClr val="bg2">
                    <a:lumMod val="25000"/>
                  </a:schemeClr>
                </a:solidFill>
                <a:latin typeface="Raleway" pitchFamily="34" charset="0"/>
              </a:rPr>
              <a:t>Dauer: </a:t>
            </a:r>
            <a:r>
              <a:rPr lang="en-US" sz="1400" i="1" dirty="0">
                <a:solidFill>
                  <a:schemeClr val="bg2">
                    <a:lumMod val="25000"/>
                  </a:schemeClr>
                </a:solidFill>
              </a:rPr>
              <a:t>7 </a:t>
            </a:r>
            <a:r>
              <a:rPr lang="en-US" sz="1400" i="1" dirty="0" err="1">
                <a:solidFill>
                  <a:schemeClr val="bg2">
                    <a:lumMod val="25000"/>
                  </a:schemeClr>
                </a:solidFill>
                <a:latin typeface="Raleway" pitchFamily="34" charset="0"/>
              </a:rPr>
              <a:t>Tage</a:t>
            </a:r>
            <a:endParaRPr lang="en-US" sz="1400" i="1" dirty="0">
              <a:solidFill>
                <a:schemeClr val="bg2">
                  <a:lumMod val="25000"/>
                </a:schemeClr>
              </a:solidFill>
              <a:latin typeface="Raleway" pitchFamily="34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7567D06-DC10-458D-297C-DF774502434A}"/>
              </a:ext>
            </a:extLst>
          </p:cNvPr>
          <p:cNvSpPr/>
          <p:nvPr/>
        </p:nvSpPr>
        <p:spPr>
          <a:xfrm>
            <a:off x="300228" y="6488678"/>
            <a:ext cx="5641915" cy="409204"/>
          </a:xfrm>
          <a:prstGeom prst="rect">
            <a:avLst/>
          </a:prstGeom>
        </p:spPr>
        <p:txBody>
          <a:bodyPr wrap="square" lIns="121910" tIns="60955" rIns="121910" bIns="60955">
            <a:spAutoFit/>
          </a:bodyPr>
          <a:lstStyle/>
          <a:p>
            <a:r>
              <a:rPr lang="de-DE" sz="800" dirty="0">
                <a:solidFill>
                  <a:schemeClr val="bg1">
                    <a:lumMod val="50000"/>
                  </a:schemeClr>
                </a:solidFill>
                <a:latin typeface="Raleway" pitchFamily="34" charset="0"/>
              </a:rPr>
              <a:t>¹ Alle Preise exkl. MwSt., gültig bis 31.10.2025</a:t>
            </a:r>
            <a:endParaRPr lang="en-GB" sz="800" dirty="0">
              <a:solidFill>
                <a:srgbClr val="FFFFFF">
                  <a:lumMod val="50000"/>
                </a:srgbClr>
              </a:solidFill>
              <a:latin typeface="Raleway" pitchFamily="34" charset="0"/>
            </a:endParaRPr>
          </a:p>
          <a:p>
            <a:pPr>
              <a:lnSpc>
                <a:spcPct val="150000"/>
              </a:lnSpc>
              <a:tabLst>
                <a:tab pos="6553200" algn="l"/>
              </a:tabLst>
            </a:pPr>
            <a:r>
              <a:rPr lang="en-GB" sz="800" dirty="0">
                <a:solidFill>
                  <a:srgbClr val="FFFFFF">
                    <a:lumMod val="50000"/>
                  </a:srgbClr>
                </a:solidFill>
                <a:latin typeface="Raleway" pitchFamily="34" charset="0"/>
              </a:rPr>
              <a:t>² 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(SEA) </a:t>
            </a:r>
            <a:r>
              <a:rPr lang="en-US" sz="800" i="1" dirty="0" err="1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z.B.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. Google </a:t>
            </a:r>
            <a:r>
              <a:rPr lang="en-US" sz="800" i="1" dirty="0" err="1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adWords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or </a:t>
            </a:r>
            <a:r>
              <a:rPr lang="en-US" sz="800" i="1" dirty="0" err="1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facebook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ads / </a:t>
            </a:r>
            <a:r>
              <a:rPr lang="en-US" sz="800" i="1" dirty="0" err="1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instagram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ads (</a:t>
            </a:r>
            <a:r>
              <a:rPr lang="en-US" sz="800" i="1" dirty="0" err="1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garantiert</a:t>
            </a:r>
            <a:r>
              <a:rPr lang="en-US" sz="800" i="1" dirty="0">
                <a:solidFill>
                  <a:schemeClr val="bg1">
                    <a:lumMod val="50000"/>
                  </a:schemeClr>
                </a:solidFill>
                <a:latin typeface="Raleway" panose="020B00030301010600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6.000 Klicks)</a:t>
            </a:r>
            <a:endParaRPr lang="en-GB" sz="800" dirty="0">
              <a:solidFill>
                <a:srgbClr val="FFFFFF">
                  <a:lumMod val="50000"/>
                </a:srgbClr>
              </a:solidFill>
              <a:latin typeface="Raleway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76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Breitbild</PresentationFormat>
  <Paragraphs>167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Raleway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EUV-Nickisch, Jana</dc:creator>
  <cp:lastModifiedBy>EUV-Nickisch, Jana</cp:lastModifiedBy>
  <cp:revision>1</cp:revision>
  <dcterms:created xsi:type="dcterms:W3CDTF">2025-02-03T16:11:26Z</dcterms:created>
  <dcterms:modified xsi:type="dcterms:W3CDTF">2025-02-03T16:14:04Z</dcterms:modified>
</cp:coreProperties>
</file>